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91" r:id="rId4"/>
    <p:sldId id="292" r:id="rId5"/>
    <p:sldId id="290" r:id="rId6"/>
    <p:sldId id="270" r:id="rId7"/>
    <p:sldId id="271" r:id="rId8"/>
    <p:sldId id="260" r:id="rId9"/>
    <p:sldId id="261" r:id="rId10"/>
    <p:sldId id="262" r:id="rId11"/>
    <p:sldId id="280" r:id="rId12"/>
    <p:sldId id="263" r:id="rId13"/>
    <p:sldId id="274" r:id="rId14"/>
    <p:sldId id="273" r:id="rId15"/>
    <p:sldId id="275" r:id="rId16"/>
    <p:sldId id="276" r:id="rId17"/>
    <p:sldId id="277" r:id="rId18"/>
    <p:sldId id="281" r:id="rId19"/>
    <p:sldId id="283" r:id="rId20"/>
    <p:sldId id="293" r:id="rId21"/>
    <p:sldId id="285" r:id="rId22"/>
    <p:sldId id="286" r:id="rId23"/>
    <p:sldId id="279" r:id="rId24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>
      <p:cViewPr varScale="1">
        <p:scale>
          <a:sx n="54" d="100"/>
          <a:sy n="54" d="100"/>
        </p:scale>
        <p:origin x="-2706" y="-108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82EE-14AA-461D-9299-1AA6D7F200C6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222E-26AA-4167-BBF9-A17CC69DF65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87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2FA02-6050-46AB-8306-640C479546FF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D732-DFDC-4B4E-AE05-3C6420BA6320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83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845-C72E-4E6B-8C47-CC5F7D7663B5}" type="datetimeFigureOut">
              <a:rPr lang="de-AT" smtClean="0"/>
              <a:pPr/>
              <a:t>11.06.2013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itarian-funds-construction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europe.eu/" TargetMode="External"/><Relationship Id="rId2" Type="http://schemas.openxmlformats.org/officeDocument/2006/relationships/hyperlink" Target="http://www.fiec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monkey.com/analyze/?survey_id=41594096&amp;OPT=NE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uksic@sgh.hr" TargetMode="External"/><Relationship Id="rId2" Type="http://schemas.openxmlformats.org/officeDocument/2006/relationships/hyperlink" Target="mailto:tatjana.gracic@hup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Suradnja socijalnih partnera u graditeljstvu u Republici Hrvatskoj</a:t>
            </a:r>
            <a:br>
              <a:rPr lang="hr-HR" dirty="0" smtClean="0"/>
            </a:br>
            <a:r>
              <a:rPr lang="hr-HR" sz="2700" dirty="0" smtClean="0">
                <a:latin typeface="Arial Narrow" pitchFamily="34" charset="0"/>
              </a:rPr>
              <a:t>Zagreb, 13. lipnja 2013. </a:t>
            </a:r>
            <a:r>
              <a:rPr lang="hr-HR" dirty="0" smtClean="0">
                <a:latin typeface="Arial Narrow" pitchFamily="34" charset="0"/>
              </a:rPr>
              <a:t/>
            </a:r>
            <a:br>
              <a:rPr lang="hr-HR" dirty="0" smtClean="0">
                <a:latin typeface="Arial Narrow" pitchFamily="34" charset="0"/>
              </a:rPr>
            </a:br>
            <a:r>
              <a:rPr lang="hr-HR" sz="2200" dirty="0" smtClean="0">
                <a:latin typeface="Arial Narrow" pitchFamily="34" charset="0"/>
              </a:rPr>
              <a:t>Jasenka Vukšić, SGH</a:t>
            </a:r>
            <a:br>
              <a:rPr lang="hr-HR" sz="2200" dirty="0" smtClean="0">
                <a:latin typeface="Arial Narrow" pitchFamily="34" charset="0"/>
              </a:rPr>
            </a:br>
            <a:r>
              <a:rPr lang="hr-HR" sz="2200" dirty="0" smtClean="0">
                <a:latin typeface="Arial Narrow" pitchFamily="34" charset="0"/>
              </a:rPr>
              <a:t>Tatjana Gračić, HUP- UPG</a:t>
            </a:r>
            <a:endParaRPr lang="de-AT" sz="2200" dirty="0">
              <a:latin typeface="Arial Narrow" pitchFamily="34" charset="0"/>
            </a:endParaRPr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538984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SO-DI -CO: Intervjui u 10 tvrtki o interesu za Paritetne fondove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Intervjui provedeni od listopada 2012. do siječnja 2013.</a:t>
            </a:r>
          </a:p>
          <a:p>
            <a:r>
              <a:rPr lang="hr-HR" sz="2400" dirty="0" smtClean="0"/>
              <a:t>Anketirane tvrtke u Zagrebu, Osijeku, Varaždinu, Splitu, Sesvetama, (4 male, 1 mikro, 2 srednje i 4 velike).</a:t>
            </a:r>
          </a:p>
          <a:p>
            <a:r>
              <a:rPr lang="hr-HR" sz="2400" dirty="0" smtClean="0"/>
              <a:t>Glavne aktivnosti  u njima su niskogradnja, stanogradnja, projektiranje, specijalne građevinske djelatnosti.</a:t>
            </a:r>
          </a:p>
          <a:p>
            <a:r>
              <a:rPr lang="hr-HR" sz="2400" dirty="0" smtClean="0"/>
              <a:t>Neke su član HUPa i SGH, neke samo udruge poslodavaca ili sindikata, a neke nijedne organizacije.</a:t>
            </a:r>
          </a:p>
          <a:p>
            <a:endParaRPr lang="hr-HR" sz="2400" dirty="0"/>
          </a:p>
          <a:p>
            <a:pPr algn="ctr"/>
            <a:r>
              <a:rPr lang="hr-HR" sz="2800" b="1" dirty="0" smtClean="0">
                <a:solidFill>
                  <a:srgbClr val="92D050"/>
                </a:solidFill>
              </a:rPr>
              <a:t>GLAVNA PITANJA: POSTOJI LI INTERES ZA PARITETNE FONDOVE U HRVATSKOJ? VAŠI GLAVNI PROBLEMI?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96" y="4077072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6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problemi u sektoru/tvrtci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FF0000"/>
                </a:solidFill>
              </a:rPr>
              <a:t>Problem nedovoljno investicija kako privatnog tako državnog sektora ( NEMA POSLA!)</a:t>
            </a:r>
          </a:p>
          <a:p>
            <a:r>
              <a:rPr lang="hr-HR" sz="2400" dirty="0" smtClean="0"/>
              <a:t>Nelojalna konkurencija(tvrtke koje ne poštuju propise i KUG)</a:t>
            </a:r>
          </a:p>
          <a:p>
            <a:r>
              <a:rPr lang="hr-HR" sz="2400" dirty="0" smtClean="0"/>
              <a:t>Neprimjereno niske cijene na natječajima</a:t>
            </a:r>
          </a:p>
          <a:p>
            <a:r>
              <a:rPr lang="hr-HR" sz="2400" dirty="0" smtClean="0"/>
              <a:t>Zakašnjela plaćanja, nemogućnost naplate obavljenog posla</a:t>
            </a:r>
          </a:p>
          <a:p>
            <a:r>
              <a:rPr lang="hr-HR" sz="2400" dirty="0" smtClean="0"/>
              <a:t>Problemi na lokalnoj razini</a:t>
            </a:r>
          </a:p>
          <a:p>
            <a:r>
              <a:rPr lang="hr-HR" sz="2400" dirty="0" smtClean="0"/>
              <a:t>Otkazi, niže plaće, neisplate plaća, materijalna prava smanjena</a:t>
            </a:r>
          </a:p>
          <a:p>
            <a:r>
              <a:rPr lang="hr-HR" sz="2400" dirty="0" smtClean="0"/>
              <a:t>Stečajevi donedavno zdravih tvrtki</a:t>
            </a:r>
          </a:p>
          <a:p>
            <a:r>
              <a:rPr lang="hr-HR" sz="2400" dirty="0" smtClean="0"/>
              <a:t>Nema potpore bankarskog sektora</a:t>
            </a:r>
          </a:p>
          <a:p>
            <a:r>
              <a:rPr lang="hr-HR" sz="2400" dirty="0" smtClean="0"/>
              <a:t>NEIZVJESNA I SIVA BUDUĆNOST za tvrtke i radnike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381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 za FONDOVE POSTOJI!!!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12" y="3284984"/>
            <a:ext cx="3729956" cy="24742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2" y="1448131"/>
            <a:ext cx="2662024" cy="1836853"/>
          </a:xfrm>
          <a:prstGeom prst="rect">
            <a:avLst/>
          </a:prstGeom>
        </p:spPr>
      </p:pic>
      <p:pic>
        <p:nvPicPr>
          <p:cNvPr id="1026" name="Picture 2" descr="C:\Users\tgracic.HUP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3" y="1556794"/>
            <a:ext cx="3172715" cy="17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5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Paritetni fondovi u Europi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http://www.paritarian-funds-construction.eu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88706"/>
              </p:ext>
            </p:extLst>
          </p:nvPr>
        </p:nvGraphicFramePr>
        <p:xfrm>
          <a:off x="1835696" y="2132856"/>
          <a:ext cx="3523332" cy="498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4" imgW="5667375" imgH="8020050" progId="AcroExch.Document.7">
                  <p:embed/>
                </p:oleObj>
              </mc:Choice>
              <mc:Fallback>
                <p:oleObj name="Acrobat Document" r:id="rId4" imgW="56673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2132856"/>
                        <a:ext cx="3523332" cy="498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2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Područja koja paritetni fondovi pokrivaju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Zaštita zdravlja</a:t>
            </a:r>
          </a:p>
          <a:p>
            <a:r>
              <a:rPr lang="hr-HR" dirty="0" smtClean="0"/>
              <a:t>Zaštita na radu</a:t>
            </a:r>
          </a:p>
          <a:p>
            <a:r>
              <a:rPr lang="hr-HR" dirty="0" smtClean="0"/>
              <a:t>Naknada za praznike i blagdane</a:t>
            </a:r>
          </a:p>
          <a:p>
            <a:r>
              <a:rPr lang="hr-HR" dirty="0" smtClean="0"/>
              <a:t>Naknada za prestanak rada zbog lošeg vremena</a:t>
            </a:r>
          </a:p>
          <a:p>
            <a:r>
              <a:rPr lang="hr-HR" dirty="0" smtClean="0"/>
              <a:t>Dodatne sektorske mirovine</a:t>
            </a:r>
          </a:p>
          <a:p>
            <a:r>
              <a:rPr lang="hr-HR" dirty="0" smtClean="0"/>
              <a:t>Otpremnine ( otkazi i odlasci u mirovinu)</a:t>
            </a:r>
          </a:p>
          <a:p>
            <a:r>
              <a:rPr lang="hr-HR" dirty="0" smtClean="0"/>
              <a:t>Naknada za preživjele članove obitelji ( nesreća na radu)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2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ankete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Najveći interes </a:t>
            </a:r>
            <a:r>
              <a:rPr lang="hr-HR" dirty="0" smtClean="0">
                <a:solidFill>
                  <a:srgbClr val="FF0000"/>
                </a:solidFill>
              </a:rPr>
              <a:t>radnici pokazali za :</a:t>
            </a:r>
            <a:r>
              <a:rPr lang="hr-HR" dirty="0" smtClean="0"/>
              <a:t> zaštitu zdravlja, zaštitu na radu i dodatne mirovine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Poslodavci:</a:t>
            </a:r>
            <a:r>
              <a:rPr lang="hr-HR" dirty="0" smtClean="0"/>
              <a:t> naknada za loše vrijeme, zaštita na radu.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 strane</a:t>
            </a:r>
            <a:r>
              <a:rPr lang="hr-HR" dirty="0" smtClean="0"/>
              <a:t>: otpremnine za radnike kod viška radne snage i umirovljenja ( Državni fond).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1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ankete- očekivane teškoće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Administrativne prepreke, i teškoće pri osnivanju fonda- nedostatak inicijalnog kapitala, protivljenje gdje već postoje fondovi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( MIO, HZZ)</a:t>
            </a:r>
          </a:p>
          <a:p>
            <a:r>
              <a:rPr lang="hr-HR" dirty="0" smtClean="0"/>
              <a:t>Protivljenje radnika/poslodavaca ako bi trebalo dati dodatna sredstva</a:t>
            </a:r>
          </a:p>
          <a:p>
            <a:r>
              <a:rPr lang="hr-HR" dirty="0" smtClean="0"/>
              <a:t>Nedostatni kapaciteti poslodavaca i sindikata</a:t>
            </a:r>
          </a:p>
          <a:p>
            <a:r>
              <a:rPr lang="hr-HR" dirty="0" smtClean="0"/>
              <a:t>Nepovjerenje svih prema bilo kom obliku fonda ( loše iskustvo)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Potpora </a:t>
            </a:r>
            <a:r>
              <a:rPr lang="hr-HR" dirty="0" err="1" smtClean="0"/>
              <a:t>EUa</a:t>
            </a:r>
            <a:r>
              <a:rPr lang="hr-HR" dirty="0" smtClean="0"/>
              <a:t>, kroz institucije poput FIECa, </a:t>
            </a:r>
            <a:r>
              <a:rPr lang="hr-HR" dirty="0" err="1" smtClean="0"/>
              <a:t>EFBWWa</a:t>
            </a:r>
            <a:r>
              <a:rPr lang="hr-HR" dirty="0" smtClean="0"/>
              <a:t>?</a:t>
            </a:r>
          </a:p>
          <a:p>
            <a:r>
              <a:rPr lang="hr-HR" dirty="0" smtClean="0"/>
              <a:t>Europski socijalni fond (ESF)?</a:t>
            </a:r>
          </a:p>
          <a:p>
            <a:r>
              <a:rPr lang="hr-HR" dirty="0" smtClean="0"/>
              <a:t>Drugi fondovi?</a:t>
            </a:r>
          </a:p>
          <a:p>
            <a:r>
              <a:rPr lang="en-US" i="1" dirty="0"/>
              <a:t>Position of the Commission Services on the development of Partnership Agreement </a:t>
            </a:r>
            <a:r>
              <a:rPr lang="en-US" i="1" dirty="0" smtClean="0"/>
              <a:t>and </a:t>
            </a:r>
            <a:r>
              <a:rPr lang="en-US" i="1" dirty="0"/>
              <a:t>programmes in the Republic of CROATIA for the period </a:t>
            </a:r>
            <a:r>
              <a:rPr lang="en-US" i="1" dirty="0" smtClean="0"/>
              <a:t>2014-2020</a:t>
            </a:r>
            <a:r>
              <a:rPr lang="hr-HR" i="1" dirty="0" smtClean="0"/>
              <a:t> (jačanje socijalnog dijaloga – jedan od prioriteta)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1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paritetni fondovi u RH?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smtClean="0"/>
              <a:t>Graditeljstvo je specifično, najviše paritetnih fondova u </a:t>
            </a:r>
            <a:r>
              <a:rPr lang="hr-HR" dirty="0" smtClean="0"/>
              <a:t>graditeljstvu i u Europi </a:t>
            </a:r>
            <a:r>
              <a:rPr lang="hr-HR" dirty="0" smtClean="0"/>
              <a:t>(„tvornice” se sele)</a:t>
            </a:r>
          </a:p>
          <a:p>
            <a:pPr>
              <a:buFontTx/>
              <a:buChar char="-"/>
            </a:pPr>
            <a:r>
              <a:rPr lang="hr-HR" dirty="0" smtClean="0"/>
              <a:t>Daljnji su korak produbljivanja suradnje među socijalnim partnerima.</a:t>
            </a:r>
          </a:p>
          <a:p>
            <a:pPr>
              <a:buFontTx/>
              <a:buChar char="-"/>
            </a:pPr>
            <a:r>
              <a:rPr lang="hr-HR" dirty="0" smtClean="0"/>
              <a:t>Europski su standard u gotovo svim zemljama </a:t>
            </a:r>
            <a:r>
              <a:rPr lang="hr-HR" dirty="0" err="1" smtClean="0"/>
              <a:t>EUa</a:t>
            </a:r>
            <a:r>
              <a:rPr lang="hr-HR" dirty="0" smtClean="0"/>
              <a:t>.</a:t>
            </a:r>
          </a:p>
          <a:p>
            <a:pPr>
              <a:buFontTx/>
              <a:buChar char="-"/>
            </a:pPr>
            <a:r>
              <a:rPr lang="hr-HR" dirty="0" smtClean="0"/>
              <a:t>Kvalitetniji su odgovor na neka specifična sektorska pitanja.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120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Fondovi u Europi koji su nam interesantni- Strukovno obrazovanje i zaštita zdravlja i zaštita na radu</a:t>
            </a:r>
            <a:endParaRPr lang="hr-HR" sz="3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FOND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Bavarski fond za zaštitu na radu i strukovno obrazovanje</a:t>
            </a:r>
          </a:p>
          <a:p>
            <a:r>
              <a:rPr lang="hr-HR" dirty="0" smtClean="0"/>
              <a:t>Španjolski fond za zaštitu na radu i strukovno obrazovanje</a:t>
            </a:r>
          </a:p>
          <a:p>
            <a:r>
              <a:rPr lang="hr-HR" dirty="0" smtClean="0"/>
              <a:t>Belgijski fondovi: Fond za zaštitu na radu i Fond za strukovno obrazovanje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OSOBITOSTI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Brine i za naknade kod ozljeda na radu.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Država, središnja i lokalna, sudjeluju u financiranju fonda.</a:t>
            </a:r>
          </a:p>
          <a:p>
            <a:r>
              <a:rPr lang="hr-HR" dirty="0" smtClean="0"/>
              <a:t>Prvo vrijeme bio dio  državnog sustava za socijalna pitanja (12 godina), sad je samostalan.</a:t>
            </a:r>
          </a:p>
        </p:txBody>
      </p:sp>
    </p:spTree>
    <p:extLst>
      <p:ext uri="{BB962C8B-B14F-4D97-AF65-F5344CB8AC3E}">
        <p14:creationId xmlns:p14="http://schemas.microsoft.com/office/powerpoint/2010/main" val="428629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Hrvatska udruga poslodavaca- Udruga poslodavaca graditeljstva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3300" dirty="0" smtClean="0"/>
              <a:t>Jedna od 29 granskih udruga Hrvatske udruge </a:t>
            </a:r>
          </a:p>
          <a:p>
            <a:pPr marL="0" indent="0">
              <a:buNone/>
            </a:pPr>
            <a:r>
              <a:rPr lang="hr-HR" sz="3300" dirty="0"/>
              <a:t> </a:t>
            </a:r>
            <a:r>
              <a:rPr lang="hr-HR" sz="3300" dirty="0" smtClean="0"/>
              <a:t>      poslodavaca</a:t>
            </a:r>
          </a:p>
          <a:p>
            <a:r>
              <a:rPr lang="hr-HR" sz="3300" dirty="0" smtClean="0"/>
              <a:t>Članstvo u udruzi je dobrovoljno</a:t>
            </a:r>
          </a:p>
          <a:p>
            <a:r>
              <a:rPr lang="hr-HR" sz="3300" dirty="0"/>
              <a:t>HUP-UPG je član </a:t>
            </a:r>
            <a:r>
              <a:rPr lang="hr-HR" sz="3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hr-HR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uropske sektorske federacije graditeljstva FIECa (</a:t>
            </a:r>
            <a:r>
              <a:rPr lang="hr-HR" sz="33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www.fiec.eu</a:t>
            </a:r>
            <a:r>
              <a:rPr lang="hr-HR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) </a:t>
            </a:r>
            <a:r>
              <a:rPr lang="hr-HR" sz="3300" dirty="0" smtClean="0"/>
              <a:t>,  HUP je  </a:t>
            </a:r>
            <a:r>
              <a:rPr lang="hr-HR" sz="3300" dirty="0"/>
              <a:t>član </a:t>
            </a:r>
            <a:r>
              <a:rPr lang="hr-HR" sz="33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BusinessEurope</a:t>
            </a:r>
            <a:r>
              <a:rPr lang="hr-HR" sz="3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hr-HR" sz="33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hr-HR" sz="33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www.businesseurope.eu</a:t>
            </a:r>
            <a:r>
              <a:rPr lang="hr-HR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hr-HR" sz="3300" dirty="0" smtClean="0"/>
              <a:t>HUP </a:t>
            </a:r>
            <a:r>
              <a:rPr lang="vi-VN" sz="2900" dirty="0" smtClean="0"/>
              <a:t>Udruga</a:t>
            </a:r>
            <a:r>
              <a:rPr lang="hr-HR" sz="2900" dirty="0" smtClean="0"/>
              <a:t> </a:t>
            </a:r>
            <a:r>
              <a:rPr lang="hr-HR" sz="2900" dirty="0" smtClean="0">
                <a:latin typeface="Arial" pitchFamily="34" charset="0"/>
                <a:cs typeface="Arial" pitchFamily="34" charset="0"/>
              </a:rPr>
              <a:t>poslodavaca</a:t>
            </a:r>
            <a:r>
              <a:rPr lang="hr-HR" sz="2900" dirty="0" smtClean="0"/>
              <a:t> </a:t>
            </a:r>
            <a:r>
              <a:rPr lang="vi-VN" sz="2900" dirty="0" smtClean="0"/>
              <a:t> </a:t>
            </a:r>
            <a:r>
              <a:rPr lang="vi-VN" sz="2900" dirty="0"/>
              <a:t>graditeljstva je </a:t>
            </a:r>
            <a:r>
              <a:rPr lang="vi-VN" sz="2900" u="sng" dirty="0">
                <a:solidFill>
                  <a:srgbClr val="92D050"/>
                </a:solidFill>
              </a:rPr>
              <a:t>dobrovoljna i neovisna </a:t>
            </a:r>
            <a:r>
              <a:rPr lang="vi-VN" sz="2900" dirty="0"/>
              <a:t>Udruga koja štiti i promiče prava i interese svojih članova naročito:</a:t>
            </a:r>
          </a:p>
          <a:p>
            <a:pPr marL="0" indent="0">
              <a:buNone/>
            </a:pPr>
            <a:r>
              <a:rPr lang="vi-VN" sz="2900" dirty="0"/>
              <a:t> - </a:t>
            </a:r>
            <a:r>
              <a:rPr lang="hr-HR" sz="2900" dirty="0" smtClean="0"/>
              <a:t>     </a:t>
            </a:r>
            <a:r>
              <a:rPr lang="vi-VN" sz="2900" dirty="0" smtClean="0"/>
              <a:t>na </a:t>
            </a:r>
            <a:r>
              <a:rPr lang="vi-VN" sz="2900" dirty="0"/>
              <a:t>području poduzetničkih prava i sloboda,</a:t>
            </a:r>
          </a:p>
          <a:p>
            <a:pPr marL="0" indent="0">
              <a:buNone/>
            </a:pPr>
            <a:r>
              <a:rPr lang="vi-VN" sz="2900" dirty="0"/>
              <a:t> - </a:t>
            </a:r>
            <a:r>
              <a:rPr lang="hr-HR" sz="2900" dirty="0" smtClean="0"/>
              <a:t>     </a:t>
            </a:r>
            <a:r>
              <a:rPr lang="vi-VN" sz="2900" dirty="0" smtClean="0"/>
              <a:t>zaštite </a:t>
            </a:r>
            <a:r>
              <a:rPr lang="vi-VN" sz="2900" dirty="0"/>
              <a:t>privatnog vlasništva,</a:t>
            </a:r>
          </a:p>
          <a:p>
            <a:pPr marL="0" indent="0">
              <a:buNone/>
            </a:pPr>
            <a:r>
              <a:rPr lang="vi-VN" sz="2900" dirty="0"/>
              <a:t> - </a:t>
            </a:r>
            <a:r>
              <a:rPr lang="hr-HR" sz="2900" dirty="0" smtClean="0"/>
              <a:t>      </a:t>
            </a:r>
            <a:r>
              <a:rPr lang="vi-VN" sz="2900" dirty="0" smtClean="0"/>
              <a:t>razvoja </a:t>
            </a:r>
            <a:r>
              <a:rPr lang="vi-VN" sz="2900" dirty="0"/>
              <a:t>konkurentnosti i povoljne poduzetničke klime u području uređivanja uvjeta poslovanja,</a:t>
            </a:r>
          </a:p>
          <a:p>
            <a:pPr marL="0" indent="0">
              <a:buNone/>
            </a:pPr>
            <a:r>
              <a:rPr lang="vi-VN" sz="2900" dirty="0"/>
              <a:t> - </a:t>
            </a:r>
            <a:r>
              <a:rPr lang="hr-HR" sz="2900" dirty="0" smtClean="0"/>
              <a:t>       </a:t>
            </a:r>
            <a:r>
              <a:rPr lang="vi-VN" sz="2900" dirty="0" smtClean="0"/>
              <a:t>odnosa </a:t>
            </a:r>
            <a:r>
              <a:rPr lang="vi-VN" sz="2900" dirty="0"/>
              <a:t>s tijelima državne vlasti i tijelima područne i lokalne samouprave, sindikatima, radnog i socijalnog te gospodarskog zakonodavstva,</a:t>
            </a:r>
          </a:p>
          <a:p>
            <a:pPr marL="0" indent="0">
              <a:buNone/>
            </a:pPr>
            <a:r>
              <a:rPr lang="vi-VN" sz="2900" dirty="0"/>
              <a:t> - </a:t>
            </a:r>
            <a:r>
              <a:rPr lang="hr-HR" sz="2900" dirty="0" smtClean="0"/>
              <a:t>       </a:t>
            </a:r>
            <a:r>
              <a:rPr lang="vi-VN" sz="2900" dirty="0" smtClean="0"/>
              <a:t>kolektivnog </a:t>
            </a:r>
            <a:r>
              <a:rPr lang="vi-VN" sz="2900" dirty="0"/>
              <a:t>pregovaranja i sklapanja kolektivnih ugovora, radnih sporova, te drugih pitanja važnih za gospodarski i socijalni položaj </a:t>
            </a:r>
            <a:r>
              <a:rPr lang="vi-VN" sz="2900" dirty="0" smtClean="0"/>
              <a:t>poslodavaca, </a:t>
            </a:r>
            <a:r>
              <a:rPr lang="vi-VN" sz="2900" dirty="0"/>
              <a:t>pri čemu je isključen bilo koji oblik stranačke političke djelatnosti.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2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baš takav fond?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Velik broj nesreća na radu: 978 ozljeda na radu ili 7,89% od ukupnog broja nesreća u svim djelatnostima. Velik trošak za poslodavca zdravstvene fondove. Nenadoknadive štete kod nesreća na radu sa smrtnim ishodom- život nema cijene.</a:t>
            </a:r>
          </a:p>
          <a:p>
            <a:r>
              <a:rPr lang="hr-HR" dirty="0" smtClean="0"/>
              <a:t>Obrazovaniji i obučeniji radnici imaju manje nezgoda.</a:t>
            </a:r>
          </a:p>
          <a:p>
            <a:r>
              <a:rPr lang="hr-HR" dirty="0" smtClean="0"/>
              <a:t>Kratka anketa na </a:t>
            </a:r>
            <a:r>
              <a:rPr lang="hr-HR" dirty="0">
                <a:hlinkClick r:id="rId2"/>
              </a:rPr>
              <a:t>http://www.surveymonkey.com/</a:t>
            </a:r>
            <a:r>
              <a:rPr lang="hr-HR" dirty="0" err="1">
                <a:hlinkClick r:id="rId2"/>
              </a:rPr>
              <a:t>analyze</a:t>
            </a:r>
            <a:r>
              <a:rPr lang="hr-HR" dirty="0">
                <a:hlinkClick r:id="rId2"/>
              </a:rPr>
              <a:t>/?</a:t>
            </a:r>
            <a:r>
              <a:rPr lang="hr-HR" dirty="0" err="1" smtClean="0">
                <a:hlinkClick r:id="rId2"/>
              </a:rPr>
              <a:t>survey</a:t>
            </a:r>
            <a:r>
              <a:rPr lang="hr-HR" dirty="0" smtClean="0">
                <a:hlinkClick r:id="rId2"/>
              </a:rPr>
              <a:t>_</a:t>
            </a:r>
            <a:r>
              <a:rPr lang="hr-HR" dirty="0" err="1" smtClean="0">
                <a:hlinkClick r:id="rId2"/>
              </a:rPr>
              <a:t>id</a:t>
            </a:r>
            <a:r>
              <a:rPr lang="hr-HR" dirty="0" smtClean="0">
                <a:hlinkClick r:id="rId2"/>
              </a:rPr>
              <a:t>=41594096&amp;OPT=NEW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pokazala je da je područje interesa zaštita na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radu.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26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Zajedničke karakteristike </a:t>
            </a:r>
            <a:r>
              <a:rPr lang="hr-HR" dirty="0" smtClean="0"/>
              <a:t>fondova u EU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Poslodavci su najčešće ti koji plaćaju doprinose.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Uloga države nije zanemariva </a:t>
            </a:r>
            <a:r>
              <a:rPr lang="hr-HR" dirty="0" smtClean="0"/>
              <a:t>(od direktnog učešća u financiranju Ministarstva rada u španjolskom fondu, do skupljanja sredstava od strane tijela socijalne </a:t>
            </a:r>
            <a:r>
              <a:rPr lang="hr-HR" dirty="0" smtClean="0"/>
              <a:t>službe za potrebe bipartitnog fonda). </a:t>
            </a:r>
            <a:r>
              <a:rPr lang="hr-HR" dirty="0" smtClean="0"/>
              <a:t>Razumijevanje države je nužno. Politička volja je nužna.</a:t>
            </a:r>
          </a:p>
          <a:p>
            <a:r>
              <a:rPr lang="hr-HR" dirty="0" smtClean="0"/>
              <a:t>0,175%-1,3% bruto plaće se izdvaja za financiranje fondova</a:t>
            </a:r>
          </a:p>
          <a:p>
            <a:r>
              <a:rPr lang="hr-HR" dirty="0" smtClean="0"/>
              <a:t>U jednakoj mjeri su zastupljeni predstavnici poslodavaca i radnika- paritet.</a:t>
            </a:r>
          </a:p>
          <a:p>
            <a:r>
              <a:rPr lang="hr-HR" dirty="0" smtClean="0"/>
              <a:t>Odredbe o osnivanju fondova su dio zakonodavnog okvira i/ili se osnivaju putem odredbi Kolektivnog ugovora za graditeljstvo.</a:t>
            </a:r>
          </a:p>
          <a:p>
            <a:r>
              <a:rPr lang="hr-HR" dirty="0" smtClean="0"/>
              <a:t>Nužna je suradnja javnih tijela i paritetnih ustanova.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0559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Paritetni fondovi-nastavak projektnih aktivnosti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hr-HR" b="1" dirty="0" smtClean="0"/>
              <a:t>Analiza</a:t>
            </a:r>
            <a:r>
              <a:rPr lang="hr-HR" dirty="0"/>
              <a:t>: </a:t>
            </a:r>
            <a:r>
              <a:rPr lang="hr-HR" dirty="0" smtClean="0"/>
              <a:t>Poslodavci- trebamo </a:t>
            </a:r>
            <a:r>
              <a:rPr lang="hr-HR" dirty="0"/>
              <a:t>vašu </a:t>
            </a:r>
            <a:r>
              <a:rPr lang="hr-HR" dirty="0" smtClean="0"/>
              <a:t>pomoć</a:t>
            </a:r>
            <a:r>
              <a:rPr lang="hr-HR" dirty="0" smtClean="0">
                <a:sym typeface="Wingdings" pitchFamily="2" charset="2"/>
              </a:rPr>
              <a:t> </a:t>
            </a:r>
          </a:p>
          <a:p>
            <a:pPr marL="0" indent="0">
              <a:buNone/>
            </a:pPr>
            <a:r>
              <a:rPr lang="hr-HR" dirty="0" smtClean="0"/>
              <a:t>koliki </a:t>
            </a:r>
            <a:r>
              <a:rPr lang="hr-HR" dirty="0"/>
              <a:t>su </a:t>
            </a:r>
            <a:r>
              <a:rPr lang="hr-HR" dirty="0">
                <a:solidFill>
                  <a:srgbClr val="FF0000"/>
                </a:solidFill>
              </a:rPr>
              <a:t>troškovi</a:t>
            </a:r>
            <a:r>
              <a:rPr lang="hr-HR" dirty="0"/>
              <a:t> poslodavaca vezano za ZNR i šire (obrazovanje radnika), osiguranja, doprinosi, izravni troškovi…..</a:t>
            </a:r>
          </a:p>
          <a:p>
            <a:r>
              <a:rPr lang="hr-HR" dirty="0"/>
              <a:t>Analizu provesti u tvrtkama koje se bave visokogradnjom, niskogradnjom, završnim radovima.</a:t>
            </a:r>
          </a:p>
          <a:p>
            <a:r>
              <a:rPr lang="hr-HR" b="1" dirty="0"/>
              <a:t>Karakter fonda: </a:t>
            </a:r>
            <a:r>
              <a:rPr lang="hr-HR" dirty="0"/>
              <a:t>potpora države nužna, ili direktnim sudjelovanjem </a:t>
            </a:r>
            <a:r>
              <a:rPr lang="hr-HR" dirty="0" smtClean="0"/>
              <a:t>u tripartitnom fondu ili </a:t>
            </a:r>
            <a:r>
              <a:rPr lang="hr-HR" dirty="0"/>
              <a:t>da obavlja naplatu.</a:t>
            </a:r>
          </a:p>
          <a:p>
            <a:pPr marL="0" indent="0">
              <a:buNone/>
            </a:pPr>
            <a:r>
              <a:rPr lang="hr-HR" b="1" dirty="0"/>
              <a:t>2) </a:t>
            </a:r>
            <a:r>
              <a:rPr lang="hr-HR" b="1" dirty="0" smtClean="0"/>
              <a:t>  Lobiranje</a:t>
            </a:r>
            <a:r>
              <a:rPr lang="hr-HR" b="1" dirty="0"/>
              <a:t>: prema javnim tijelima, HZZ, Ministarstvo rada i mirovinskog sustava, Ministarstvo graditeljstva….</a:t>
            </a:r>
          </a:p>
          <a:p>
            <a:pPr marL="0" indent="0">
              <a:buNone/>
            </a:pPr>
            <a:r>
              <a:rPr lang="hr-HR" b="1" dirty="0"/>
              <a:t>3) </a:t>
            </a:r>
            <a:r>
              <a:rPr lang="hr-HR" b="1" dirty="0" smtClean="0"/>
              <a:t>  Izučavanje </a:t>
            </a:r>
            <a:r>
              <a:rPr lang="hr-HR" b="1" dirty="0"/>
              <a:t>primjera dobre prakse </a:t>
            </a:r>
            <a:r>
              <a:rPr lang="hr-HR" b="1" dirty="0" smtClean="0"/>
              <a:t>(npr. Njemačka</a:t>
            </a:r>
            <a:r>
              <a:rPr lang="hr-HR" b="1" dirty="0"/>
              <a:t>, Španjolska, </a:t>
            </a:r>
            <a:r>
              <a:rPr lang="hr-HR" b="1" dirty="0" smtClean="0"/>
              <a:t>Belgija- stare zemlje članice, </a:t>
            </a:r>
            <a:r>
              <a:rPr lang="hr-HR" b="1" dirty="0"/>
              <a:t>Rumunjska-uspješna korisnica fondova)</a:t>
            </a:r>
          </a:p>
          <a:p>
            <a:pPr marL="0" indent="0">
              <a:buNone/>
            </a:pPr>
            <a:r>
              <a:rPr lang="hr-HR" b="1" dirty="0"/>
              <a:t>4) </a:t>
            </a:r>
            <a:r>
              <a:rPr lang="hr-HR" b="1" dirty="0" smtClean="0"/>
              <a:t>   Istraživanje </a:t>
            </a:r>
            <a:r>
              <a:rPr lang="hr-HR" b="1" dirty="0"/>
              <a:t>mogućnosti </a:t>
            </a:r>
            <a:r>
              <a:rPr lang="hr-HR" b="1" dirty="0" smtClean="0"/>
              <a:t> financiranja uspostave fondova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5) </a:t>
            </a:r>
            <a:r>
              <a:rPr lang="hr-HR" b="1" dirty="0" smtClean="0"/>
              <a:t>   Promocija </a:t>
            </a:r>
            <a:r>
              <a:rPr lang="hr-HR" b="1" dirty="0"/>
              <a:t>prema javnosti i članovima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554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Tatjana Gračić, </a:t>
            </a:r>
            <a:r>
              <a:rPr lang="hr-HR" dirty="0" err="1" smtClean="0">
                <a:hlinkClick r:id="rId2"/>
              </a:rPr>
              <a:t>tatjana.gracic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hup.hr</a:t>
            </a:r>
            <a:endParaRPr lang="hr-HR" dirty="0" smtClean="0"/>
          </a:p>
          <a:p>
            <a:r>
              <a:rPr lang="hr-HR" dirty="0" smtClean="0"/>
              <a:t>Jasenka Vukšić,  </a:t>
            </a:r>
            <a:r>
              <a:rPr lang="hr-HR" dirty="0" err="1" smtClean="0"/>
              <a:t>jasenka.</a:t>
            </a:r>
            <a:r>
              <a:rPr lang="hr-HR" dirty="0" err="1" smtClean="0">
                <a:hlinkClick r:id="rId3"/>
              </a:rPr>
              <a:t>vuksic</a:t>
            </a:r>
            <a:r>
              <a:rPr lang="hr-HR" dirty="0" smtClean="0">
                <a:hlinkClick r:id="rId3"/>
              </a:rPr>
              <a:t>@</a:t>
            </a:r>
            <a:r>
              <a:rPr lang="hr-HR" dirty="0" err="1" smtClean="0">
                <a:hlinkClick r:id="rId3"/>
              </a:rPr>
              <a:t>sgh.hr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2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9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Sindikat graditeljstva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Dobrovoljna organizacija, osnovana 1990. s ciljem zaštite ekonomskih, socijalnih, kulturnih i drugih interesa članstva</a:t>
            </a:r>
          </a:p>
          <a:p>
            <a:r>
              <a:rPr lang="hr-HR" dirty="0" smtClean="0"/>
              <a:t>Najveće granski sindikat u graditeljstvu/privatni sektor u Hrvatskoj</a:t>
            </a:r>
          </a:p>
          <a:p>
            <a:r>
              <a:rPr lang="hr-HR" dirty="0" smtClean="0"/>
              <a:t>Ima više od 130 godina dugu tradiciju organiziranja radnika u sektoru</a:t>
            </a:r>
            <a:endParaRPr lang="hr-HR" dirty="0"/>
          </a:p>
        </p:txBody>
      </p:sp>
      <p:pic>
        <p:nvPicPr>
          <p:cNvPr id="5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3"/>
            <a:ext cx="2322389" cy="5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Sindikat graditeljstva Hrvatske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Član je : na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nacionalnoj razini </a:t>
            </a:r>
            <a:r>
              <a:rPr lang="hr-HR" dirty="0"/>
              <a:t>Saveza samostalnih sindikata Hrvatske ( SSSH)</a:t>
            </a:r>
          </a:p>
          <a:p>
            <a:r>
              <a:rPr lang="hr-HR" dirty="0"/>
              <a:t>Na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europskoj razini</a:t>
            </a:r>
            <a:r>
              <a:rPr lang="hr-HR" dirty="0"/>
              <a:t>: Europske federacije građevinskih i drvnih radnika (EFBWW)</a:t>
            </a:r>
          </a:p>
          <a:p>
            <a:r>
              <a:rPr lang="hr-HR" dirty="0"/>
              <a:t>Na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svjetskoj razini</a:t>
            </a:r>
            <a:r>
              <a:rPr lang="hr-HR" dirty="0"/>
              <a:t>: Svjetske organizacije radnika u graditeljstvu i drvnoj industriji (BWI)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3"/>
            <a:ext cx="2322389" cy="5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2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HUP UPGa i SGH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21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Sektorski socijalni dijalog (kontinuirano pregovaranje na granskoj razini od 1996. godine- prvo s HGK, pa s  </a:t>
            </a:r>
            <a:r>
              <a:rPr lang="hr-HR" dirty="0" err="1" smtClean="0"/>
              <a:t>HUPom</a:t>
            </a:r>
            <a:r>
              <a:rPr lang="hr-HR" dirty="0" smtClean="0"/>
              <a:t>)</a:t>
            </a:r>
          </a:p>
          <a:p>
            <a:r>
              <a:rPr lang="hr-HR" smtClean="0"/>
              <a:t>Sporazum </a:t>
            </a:r>
            <a:r>
              <a:rPr lang="hr-HR" dirty="0" smtClean="0"/>
              <a:t>o suradnji HUP- UPGa i SGH zaključen 21.svibnja 2003.</a:t>
            </a:r>
          </a:p>
          <a:p>
            <a:r>
              <a:rPr lang="hr-HR" dirty="0" smtClean="0"/>
              <a:t>Zajedničko tijelo za tumačenje KUG od 2006.</a:t>
            </a:r>
          </a:p>
          <a:p>
            <a:r>
              <a:rPr lang="hr-HR" dirty="0" smtClean="0"/>
              <a:t>Socijalno vijeće za graditeljstvo osnovano u listopadu 2012.</a:t>
            </a:r>
          </a:p>
          <a:p>
            <a:r>
              <a:rPr lang="hr-HR" dirty="0" smtClean="0"/>
              <a:t>Sporazum o strukovnom osposobljavanju radnika u graditeljstvu zaključen 2007. godine</a:t>
            </a:r>
          </a:p>
          <a:p>
            <a:r>
              <a:rPr lang="hr-HR" dirty="0"/>
              <a:t>EU projekti (RIBI, SO-DI-CO)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8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Sporazum Soc. Vijeće za graditeljstvo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>
                <a:latin typeface="Arial Narrow" pitchFamily="34" charset="0"/>
              </a:rPr>
              <a:t>Potpisnici: </a:t>
            </a:r>
            <a:endParaRPr lang="hr-HR" dirty="0">
              <a:latin typeface="Arial Narrow" pitchFamily="34" charset="0"/>
            </a:endParaRPr>
          </a:p>
          <a:p>
            <a:pPr>
              <a:buNone/>
            </a:pPr>
            <a:endParaRPr lang="hr-HR" sz="1000" b="1" dirty="0">
              <a:latin typeface="Arial Narrow" pitchFamily="34" charset="0"/>
            </a:endParaRPr>
          </a:p>
          <a:p>
            <a:pPr>
              <a:buNone/>
            </a:pPr>
            <a:r>
              <a:rPr lang="hr-HR" b="1" dirty="0">
                <a:solidFill>
                  <a:srgbClr val="002060"/>
                </a:solidFill>
                <a:latin typeface="Arial Narrow" pitchFamily="34" charset="0"/>
              </a:rPr>
              <a:t>        SINDIKAT GRADITELJSTVA HRVATSKE  i </a:t>
            </a:r>
          </a:p>
          <a:p>
            <a:pPr>
              <a:buNone/>
            </a:pPr>
            <a:r>
              <a:rPr lang="hr-HR" b="1" dirty="0">
                <a:solidFill>
                  <a:srgbClr val="002060"/>
                </a:solidFill>
                <a:latin typeface="Arial Narrow" pitchFamily="34" charset="0"/>
              </a:rPr>
              <a:t>        HUP - UDRUGA POSLODAVACA </a:t>
            </a:r>
            <a:r>
              <a:rPr lang="hr-HR" b="1" dirty="0" smtClean="0">
                <a:solidFill>
                  <a:srgbClr val="002060"/>
                </a:solidFill>
                <a:latin typeface="Arial Narrow" pitchFamily="34" charset="0"/>
              </a:rPr>
              <a:t>   	GRADITELJSTVA </a:t>
            </a:r>
            <a:endParaRPr lang="hr-HR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hr-HR" sz="1100" b="1" dirty="0">
              <a:latin typeface="Arial Narrow" pitchFamily="34" charset="0"/>
            </a:endParaRPr>
          </a:p>
          <a:p>
            <a:r>
              <a:rPr lang="hr-HR" b="1" dirty="0">
                <a:latin typeface="Arial Narrow" pitchFamily="34" charset="0"/>
              </a:rPr>
              <a:t>cilj  </a:t>
            </a:r>
          </a:p>
          <a:p>
            <a:pPr algn="just">
              <a:buNone/>
            </a:pPr>
            <a:r>
              <a:rPr lang="hr-HR" b="1" dirty="0">
                <a:latin typeface="Arial Narrow" pitchFamily="34" charset="0"/>
              </a:rPr>
              <a:t>        	daljnji doprinos gospodarskom oporavku i razvoju sektora 	graditeljstva, poboljšanja uvjeta rada i života zaposlenih, te 	jačanja kapaciteta socijalnih partnera za sudjelovanje u  	sektorskom  </a:t>
            </a:r>
            <a:r>
              <a:rPr lang="hr-HR" b="1" dirty="0" smtClean="0">
                <a:latin typeface="Arial Narrow" pitchFamily="34" charset="0"/>
              </a:rPr>
              <a:t>dijalogu</a:t>
            </a:r>
            <a:r>
              <a:rPr lang="hr-HR" b="1" dirty="0">
                <a:latin typeface="Arial Narrow" pitchFamily="34" charset="0"/>
              </a:rPr>
              <a:t>.</a:t>
            </a:r>
            <a:endParaRPr lang="hr-HR" dirty="0">
              <a:latin typeface="Arial Narrow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Sporazum Soc. Vijeće za graditeljstvo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Arial Narrow" pitchFamily="34" charset="0"/>
              </a:rPr>
              <a:t>Sastav :</a:t>
            </a:r>
          </a:p>
          <a:p>
            <a:pPr>
              <a:buNone/>
            </a:pPr>
            <a:endParaRPr lang="hr-HR" sz="1400" dirty="0">
              <a:latin typeface="Arial Narrow" pitchFamily="34" charset="0"/>
            </a:endParaRPr>
          </a:p>
          <a:p>
            <a:pPr>
              <a:buNone/>
            </a:pPr>
            <a:r>
              <a:rPr lang="hr-HR" dirty="0">
                <a:latin typeface="Arial Narrow" pitchFamily="34" charset="0"/>
              </a:rPr>
              <a:t>       </a:t>
            </a:r>
            <a:r>
              <a:rPr lang="hr-HR" b="1" dirty="0">
                <a:latin typeface="Arial Narrow" pitchFamily="34" charset="0"/>
              </a:rPr>
              <a:t>SGH                	3 (tri) predstavnika </a:t>
            </a:r>
          </a:p>
          <a:p>
            <a:pPr>
              <a:buNone/>
            </a:pPr>
            <a:r>
              <a:rPr lang="hr-HR" b="1" dirty="0">
                <a:latin typeface="Arial Narrow" pitchFamily="34" charset="0"/>
              </a:rPr>
              <a:t>       HUP – UPG 	3 (tri) predstavnika </a:t>
            </a:r>
          </a:p>
          <a:p>
            <a:pPr algn="just">
              <a:buNone/>
            </a:pPr>
            <a:r>
              <a:rPr lang="hr-HR" dirty="0">
                <a:latin typeface="Arial Narrow" pitchFamily="34" charset="0"/>
              </a:rPr>
              <a:t>	i pridruženi članovi radnih skupina i drugi predstavnici, stručnjaci  prema potrebi </a:t>
            </a:r>
          </a:p>
          <a:p>
            <a:pPr>
              <a:buNone/>
            </a:pPr>
            <a:endParaRPr lang="hr-HR" dirty="0">
              <a:latin typeface="Arial Narrow" pitchFamily="34" charset="0"/>
            </a:endParaRPr>
          </a:p>
          <a:p>
            <a:pPr algn="just">
              <a:buNone/>
            </a:pPr>
            <a:r>
              <a:rPr lang="hr-HR" b="1" dirty="0">
                <a:latin typeface="Arial Narrow" pitchFamily="34" charset="0"/>
              </a:rPr>
              <a:t>	Članovi SV biraju predsjednika i dopredsjednika – većinom glasova na 1 (jednu) godinu, naizmjenično 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Sporazum </a:t>
            </a:r>
            <a:r>
              <a:rPr lang="hr-HR" dirty="0"/>
              <a:t>o strukovnom osposobljavanju radnika u </a:t>
            </a:r>
            <a:r>
              <a:rPr lang="hr-HR" dirty="0" smtClean="0"/>
              <a:t>graditeljstvu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suradnji sa strukovnim srednjim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školama</a:t>
            </a:r>
          </a:p>
          <a:p>
            <a:pPr>
              <a:buFontTx/>
              <a:buChar char="-"/>
            </a:pPr>
            <a:r>
              <a:rPr lang="hr-HR" dirty="0" smtClean="0"/>
              <a:t>Poslodavci – biraju radnike sa stažem od 2 odnosno 5 godina koji su se dokazali, a nemaju adekvatnu kvalifikaciju</a:t>
            </a:r>
          </a:p>
          <a:p>
            <a:pPr>
              <a:buFontTx/>
              <a:buChar char="-"/>
            </a:pPr>
            <a:r>
              <a:rPr lang="hr-HR" dirty="0" smtClean="0"/>
              <a:t>Program za osnovna građevinska zanimanja: </a:t>
            </a:r>
            <a:r>
              <a:rPr lang="hr-HR" dirty="0" smtClean="0">
                <a:solidFill>
                  <a:srgbClr val="FF0000"/>
                </a:solidFill>
              </a:rPr>
              <a:t>tesara, zidara i armirača</a:t>
            </a:r>
          </a:p>
          <a:p>
            <a:pPr>
              <a:buFontTx/>
              <a:buChar char="-"/>
            </a:pPr>
            <a:r>
              <a:rPr lang="hr-HR" dirty="0" smtClean="0"/>
              <a:t>Program priznalo Ministarstvo prostornog planiranja, zaštite okoliša i graditeljstva za tzv.„licence”.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2173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0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 DI CO projekt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Jednogodišnji projekt ,  </a:t>
            </a:r>
            <a:r>
              <a:rPr lang="hr-HR" sz="2400" dirty="0" err="1" smtClean="0"/>
              <a:t>sufinaciranje</a:t>
            </a:r>
            <a:r>
              <a:rPr lang="hr-HR" sz="2400" dirty="0" smtClean="0"/>
              <a:t> Europske komisije- Glavne uprave za zapošljavanje, jednake mogućnosti, inkluziju i socijalni dijalog</a:t>
            </a:r>
          </a:p>
          <a:p>
            <a:r>
              <a:rPr lang="hr-HR" sz="2400" dirty="0" smtClean="0"/>
              <a:t>Sudionici  socijalni partneri iz Mađarske, Bugarske, Slovenije, Austrije i Hrvatske, poslodavci i sindikati</a:t>
            </a:r>
          </a:p>
          <a:p>
            <a:r>
              <a:rPr lang="hr-HR" sz="2400" dirty="0" smtClean="0"/>
              <a:t>Potpora FIECa i </a:t>
            </a:r>
            <a:r>
              <a:rPr lang="hr-HR" sz="2400" dirty="0" err="1" smtClean="0"/>
              <a:t>EFBWWa</a:t>
            </a:r>
            <a:r>
              <a:rPr lang="hr-HR" sz="2400" dirty="0" smtClean="0"/>
              <a:t> (poslodavačke i sindikalne federacije na EU razini).</a:t>
            </a:r>
          </a:p>
          <a:p>
            <a:r>
              <a:rPr lang="hr-HR" sz="2400" dirty="0" smtClean="0"/>
              <a:t>Početna i završna konferencija u Ljubljani, sastanak u Beču, posjet Bruxellesu </a:t>
            </a:r>
            <a:r>
              <a:rPr lang="hr-HR" sz="2400" dirty="0" err="1" smtClean="0"/>
              <a:t>AEIPu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Ovaj skup je dio projekta SO DI CO.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742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1203</Words>
  <Application>Microsoft Office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Larissa-Design</vt:lpstr>
      <vt:lpstr>Acrobat Document</vt:lpstr>
      <vt:lpstr>Suradnja socijalnih partnera u graditeljstvu u Republici Hrvatskoj Zagreb, 13. lipnja 2013.  Jasenka Vukšić, SGH Tatjana Gračić, HUP- UPG</vt:lpstr>
      <vt:lpstr>Hrvatska udruga poslodavaca- Udruga poslodavaca graditeljstva</vt:lpstr>
      <vt:lpstr>Sindikat graditeljstva Hrvatske</vt:lpstr>
      <vt:lpstr>Sindikat graditeljstva Hrvatske</vt:lpstr>
      <vt:lpstr>Suradnja HUP UPGa i SGH</vt:lpstr>
      <vt:lpstr>Sporazum Soc. Vijeće za graditeljstvo</vt:lpstr>
      <vt:lpstr>Sporazum Soc. Vijeće za graditeljstvo</vt:lpstr>
      <vt:lpstr>Sporazum o strukovnom osposobljavanju radnika u graditeljstvu</vt:lpstr>
      <vt:lpstr>SO DI CO projekt</vt:lpstr>
      <vt:lpstr>SO-DI -CO: Intervjui u 10 tvrtki o interesu za Paritetne fondove</vt:lpstr>
      <vt:lpstr>Glavni problemi u sektoru/tvrtci</vt:lpstr>
      <vt:lpstr>INTERES za FONDOVE POSTOJI!!!</vt:lpstr>
      <vt:lpstr>Paritetni fondovi u Europi</vt:lpstr>
      <vt:lpstr>Područja koja paritetni fondovi pokrivaju</vt:lpstr>
      <vt:lpstr>Rezultati ankete u Hrvatskoj</vt:lpstr>
      <vt:lpstr>Rezultati ankete- očekivane teškoće</vt:lpstr>
      <vt:lpstr>Mogućnosti ?</vt:lpstr>
      <vt:lpstr>Zašto paritetni fondovi u RH?</vt:lpstr>
      <vt:lpstr>Fondovi u Europi koji su nam interesantni- Strukovno obrazovanje i zaštita zdravlja i zaštita na radu</vt:lpstr>
      <vt:lpstr>Zašto baš takav fond?</vt:lpstr>
      <vt:lpstr>Zajedničke karakteristike fondova u EU</vt:lpstr>
      <vt:lpstr>Paritetni fondovi-nastavak projektnih aktivnosti</vt:lpstr>
      <vt:lpstr>Hvala na pozornosti!!!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BUAK – Bauarbeiter-Urlaubs- und Abfertigungskasse</dc:title>
  <dc:creator>Wohlgemuth</dc:creator>
  <cp:lastModifiedBy>Tatjana Gračić</cp:lastModifiedBy>
  <cp:revision>148</cp:revision>
  <dcterms:created xsi:type="dcterms:W3CDTF">2012-09-10T14:13:14Z</dcterms:created>
  <dcterms:modified xsi:type="dcterms:W3CDTF">2013-06-11T14:43:48Z</dcterms:modified>
</cp:coreProperties>
</file>